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85" r:id="rId3"/>
    <p:sldId id="256" r:id="rId4"/>
    <p:sldId id="257" r:id="rId5"/>
    <p:sldId id="258" r:id="rId6"/>
    <p:sldId id="263" r:id="rId7"/>
    <p:sldId id="259" r:id="rId8"/>
    <p:sldId id="260" r:id="rId9"/>
    <p:sldId id="262" r:id="rId10"/>
    <p:sldId id="261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6:15:45.1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87 0 22941,'-87'571'0,"8258"-571"0,-4601-571 0,-15224 571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6:15:49.3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24130,'9737'0'0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6:15:50.8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1003 334 24575,'40'12'0,"128"11"0,-132-19 0,852 58-417,-2-48-708,-781-13 1111,347 0 14,-387-5 0,-60 1 0,-15-1 0,-100-13 0,92 15 0,-1702-208-2428,980 123 1707,342 40 559,-115-11-882,375 39-1236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6:15:51.0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24575,'24'0'0,"38"0"0,27 0 0,-2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6:15:51.6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24575,'5'0'0,"6"0"0,16 5 0,33 1 0,35 0 0,35 0 0,20-3 0,4-1 0,-5 0 0,-23-2 0,-28 0 0,-30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6:15:54.0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24575,'74'14'0,"106"8"0,-57-9 0,1113 157 0,-740-83 0,11 1 0,-233-59 0,-181-22 0,150-6 0,-99-4 0,1227 3 0,-1226-4 0,250-41 0,143-64 0,-13 3 0,-364 82 0,0 7 0,179 5 0,235 11 0,213 5 0,-441 24 0,71 2 0,673-32 0,-989-3 0,161-28 0,-172 19 0,-13 7 0,-54 5 0,1 0 0,-1-1 0,36-11 0,10-9-341,1 3 0,1 4-1,144-16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6:15:57.0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24575,'61'2'0,"68"11"0,-6 1 0,714 19 0,8-34 0,-467-2 0,2252 2 0,-1967 33 0,-344-11 0,-133-10-86,398 12-1193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6:15:58.2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1 381 24575,'14'-2'0,"1"0"0,0-2 0,0 0 0,-1-1 0,0 0 0,0-1 0,0 0 0,-1-1 0,17-12 0,23-10 0,22-8 0,204-95 0,-209 103 0,1 3 0,78-17 0,-85 32 0,2 4 0,-1 2 0,1 3 0,69 8 0,0-2 0,13-4-1365,-89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6:15:59.58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61 24575,'6'-4'0,"0"0"0,0 1 0,1 0 0,-1 0 0,1 0 0,-1 1 0,1 0 0,0 0 0,0 1 0,0 0 0,0 0 0,0 1 0,9 0 0,10-3 0,844-25 0,-655 29 0,2312 1 0,-1972 26 0,-131-3 0,296-23 0,0 1 0,-505 13 0,258 54 0,21 3 0,-131-42 0,288 34 0,187 51 0,-265-40 0,-530-70-1365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80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A07C9-E6E3-60C5-6444-DDFAE4D1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85621B-0166-ABF3-02DD-3FF6FC052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B07A8-C005-A0C7-D39A-B6F3ACDB7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2B25E-2AF3-0662-0DB4-D85BF9CC31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9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26AE4-6830-72F7-AAAC-CFF563DE3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ECED4E-5BA9-39D8-61EE-0148BD4B1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B878B-D676-77C6-A28D-63CF9DE97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DA48-FF92-CE47-C411-931C0A22C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09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4111" y="962760"/>
            <a:ext cx="8989624" cy="3049717"/>
          </a:xfrm>
        </p:spPr>
        <p:txBody>
          <a:bodyPr bIns="0" anchor="b">
            <a:normAutofit/>
          </a:bodyPr>
          <a:lstStyle>
            <a:lvl1pPr algn="l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34111" y="4237447"/>
            <a:ext cx="8989624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920" b="0" cap="all" baseline="0">
                <a:solidFill>
                  <a:schemeClr val="tx1"/>
                </a:solidFill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34111" y="395170"/>
            <a:ext cx="4938067" cy="37104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95526" y="958767"/>
            <a:ext cx="1283208" cy="604294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834111" y="4234250"/>
            <a:ext cx="89896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1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andscape of mountains and trees&#10;&#10;AI-generated content may be incorrect.">
            <a:extLst>
              <a:ext uri="{FF2B5EF4-FFF2-40B4-BE49-F238E27FC236}">
                <a16:creationId xmlns:a16="http://schemas.microsoft.com/office/drawing/2014/main" id="{81F01562-3071-1ABF-7387-3B34056D4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28700"/>
            <a:ext cx="10972800" cy="6172200"/>
          </a:xfrm>
          <a:prstGeom prst="rect">
            <a:avLst/>
          </a:prstGeom>
        </p:spPr>
      </p:pic>
      <p:pic>
        <p:nvPicPr>
          <p:cNvPr id="10" name="Picture 9" descr="A pagoda with a mountain in the background">
            <a:extLst>
              <a:ext uri="{FF2B5EF4-FFF2-40B4-BE49-F238E27FC236}">
                <a16:creationId xmlns:a16="http://schemas.microsoft.com/office/drawing/2014/main" id="{C418814C-CC91-A341-3D8B-E6622ACDE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441" y="1028700"/>
            <a:ext cx="10972800" cy="61722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DB039C-E489-4945-3D3F-ECE7B34B8212}"/>
              </a:ext>
            </a:extLst>
          </p:cNvPr>
          <p:cNvSpPr/>
          <p:nvPr/>
        </p:nvSpPr>
        <p:spPr>
          <a:xfrm>
            <a:off x="1828800" y="0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92789" y="2896791"/>
                </a:moveTo>
                <a:cubicBezTo>
                  <a:pt x="7690272" y="2896791"/>
                  <a:pt x="7768779" y="2919859"/>
                  <a:pt x="7828310" y="2965996"/>
                </a:cubicBezTo>
                <a:cubicBezTo>
                  <a:pt x="7887841" y="3012133"/>
                  <a:pt x="7931373" y="3073896"/>
                  <a:pt x="7958907" y="3151287"/>
                </a:cubicBezTo>
                <a:cubicBezTo>
                  <a:pt x="7986440" y="3228678"/>
                  <a:pt x="8000206" y="3314254"/>
                  <a:pt x="8000206" y="3408015"/>
                </a:cubicBezTo>
                <a:cubicBezTo>
                  <a:pt x="8000206" y="3500289"/>
                  <a:pt x="7986440" y="3585121"/>
                  <a:pt x="7958907" y="3662512"/>
                </a:cubicBezTo>
                <a:cubicBezTo>
                  <a:pt x="7931373" y="3739902"/>
                  <a:pt x="7887841" y="3801666"/>
                  <a:pt x="7828310" y="3847803"/>
                </a:cubicBezTo>
                <a:cubicBezTo>
                  <a:pt x="7768779" y="3893939"/>
                  <a:pt x="7690272" y="3917008"/>
                  <a:pt x="7592789" y="3917008"/>
                </a:cubicBezTo>
                <a:cubicBezTo>
                  <a:pt x="7494563" y="3917008"/>
                  <a:pt x="7415498" y="3893939"/>
                  <a:pt x="7355595" y="3847803"/>
                </a:cubicBezTo>
                <a:cubicBezTo>
                  <a:pt x="7295691" y="3801666"/>
                  <a:pt x="7252159" y="3739902"/>
                  <a:pt x="7224998" y="3662512"/>
                </a:cubicBezTo>
                <a:cubicBezTo>
                  <a:pt x="7197837" y="3585121"/>
                  <a:pt x="7184256" y="3500289"/>
                  <a:pt x="7184256" y="3408015"/>
                </a:cubicBezTo>
                <a:cubicBezTo>
                  <a:pt x="7184256" y="3314254"/>
                  <a:pt x="7197837" y="3228678"/>
                  <a:pt x="7224998" y="3151287"/>
                </a:cubicBezTo>
                <a:cubicBezTo>
                  <a:pt x="7252159" y="3073896"/>
                  <a:pt x="7295691" y="3012133"/>
                  <a:pt x="7355595" y="2965996"/>
                </a:cubicBezTo>
                <a:cubicBezTo>
                  <a:pt x="7415498" y="2919859"/>
                  <a:pt x="7494563" y="2896791"/>
                  <a:pt x="7592789" y="2896791"/>
                </a:cubicBezTo>
                <a:close/>
                <a:moveTo>
                  <a:pt x="10492110" y="2655689"/>
                </a:moveTo>
                <a:lnTo>
                  <a:pt x="10492110" y="4158109"/>
                </a:lnTo>
                <a:lnTo>
                  <a:pt x="11500048" y="4158109"/>
                </a:lnTo>
                <a:lnTo>
                  <a:pt x="11500048" y="3898032"/>
                </a:lnTo>
                <a:lnTo>
                  <a:pt x="10805765" y="3898032"/>
                </a:lnTo>
                <a:lnTo>
                  <a:pt x="10805765" y="3516288"/>
                </a:lnTo>
                <a:lnTo>
                  <a:pt x="11435308" y="3516288"/>
                </a:lnTo>
                <a:lnTo>
                  <a:pt x="11435308" y="3265141"/>
                </a:lnTo>
                <a:lnTo>
                  <a:pt x="10805765" y="3265141"/>
                </a:lnTo>
                <a:lnTo>
                  <a:pt x="10805765" y="2915766"/>
                </a:lnTo>
                <a:lnTo>
                  <a:pt x="11500048" y="2915766"/>
                </a:lnTo>
                <a:lnTo>
                  <a:pt x="11500048" y="2655689"/>
                </a:lnTo>
                <a:close/>
                <a:moveTo>
                  <a:pt x="8615685" y="2655689"/>
                </a:moveTo>
                <a:lnTo>
                  <a:pt x="8615685" y="4158109"/>
                </a:lnTo>
                <a:lnTo>
                  <a:pt x="8915945" y="4158109"/>
                </a:lnTo>
                <a:lnTo>
                  <a:pt x="8915945" y="3063891"/>
                </a:lnTo>
                <a:lnTo>
                  <a:pt x="9277598" y="3678139"/>
                </a:lnTo>
                <a:lnTo>
                  <a:pt x="9470702" y="3678139"/>
                </a:lnTo>
                <a:lnTo>
                  <a:pt x="9824541" y="3062138"/>
                </a:lnTo>
                <a:lnTo>
                  <a:pt x="9824541" y="4158109"/>
                </a:lnTo>
                <a:lnTo>
                  <a:pt x="10133731" y="4158109"/>
                </a:lnTo>
                <a:lnTo>
                  <a:pt x="10133731" y="2655689"/>
                </a:lnTo>
                <a:lnTo>
                  <a:pt x="9786590" y="2655689"/>
                </a:lnTo>
                <a:lnTo>
                  <a:pt x="9384306" y="3350015"/>
                </a:lnTo>
                <a:lnTo>
                  <a:pt x="8976221" y="2655689"/>
                </a:lnTo>
                <a:close/>
                <a:moveTo>
                  <a:pt x="4205610" y="2655689"/>
                </a:moveTo>
                <a:lnTo>
                  <a:pt x="4205610" y="4158109"/>
                </a:lnTo>
                <a:lnTo>
                  <a:pt x="5153273" y="4158109"/>
                </a:lnTo>
                <a:lnTo>
                  <a:pt x="5153273" y="3882405"/>
                </a:lnTo>
                <a:lnTo>
                  <a:pt x="4519266" y="3882405"/>
                </a:lnTo>
                <a:lnTo>
                  <a:pt x="4519266" y="2655689"/>
                </a:lnTo>
                <a:close/>
                <a:moveTo>
                  <a:pt x="2891160" y="2655689"/>
                </a:moveTo>
                <a:lnTo>
                  <a:pt x="2891160" y="4158109"/>
                </a:lnTo>
                <a:lnTo>
                  <a:pt x="3899099" y="4158109"/>
                </a:lnTo>
                <a:lnTo>
                  <a:pt x="3899099" y="3898032"/>
                </a:lnTo>
                <a:lnTo>
                  <a:pt x="3204816" y="3898032"/>
                </a:lnTo>
                <a:lnTo>
                  <a:pt x="3204816" y="3516288"/>
                </a:lnTo>
                <a:lnTo>
                  <a:pt x="3834359" y="3516288"/>
                </a:lnTo>
                <a:lnTo>
                  <a:pt x="3834359" y="3265141"/>
                </a:lnTo>
                <a:lnTo>
                  <a:pt x="3204816" y="3265141"/>
                </a:lnTo>
                <a:lnTo>
                  <a:pt x="3204816" y="2915766"/>
                </a:lnTo>
                <a:lnTo>
                  <a:pt x="3899099" y="2915766"/>
                </a:lnTo>
                <a:lnTo>
                  <a:pt x="3899099" y="2655689"/>
                </a:lnTo>
                <a:close/>
                <a:moveTo>
                  <a:pt x="566614" y="2655689"/>
                </a:moveTo>
                <a:lnTo>
                  <a:pt x="1011982" y="4158109"/>
                </a:lnTo>
                <a:lnTo>
                  <a:pt x="1340148" y="4158109"/>
                </a:lnTo>
                <a:lnTo>
                  <a:pt x="1631479" y="3036317"/>
                </a:lnTo>
                <a:lnTo>
                  <a:pt x="1926159" y="4158109"/>
                </a:lnTo>
                <a:lnTo>
                  <a:pt x="2252092" y="4158109"/>
                </a:lnTo>
                <a:lnTo>
                  <a:pt x="2700809" y="2655689"/>
                </a:lnTo>
                <a:lnTo>
                  <a:pt x="2380457" y="2655689"/>
                </a:lnTo>
                <a:lnTo>
                  <a:pt x="2094707" y="3785295"/>
                </a:lnTo>
                <a:lnTo>
                  <a:pt x="1792214" y="2655689"/>
                </a:lnTo>
                <a:lnTo>
                  <a:pt x="1477442" y="2655689"/>
                </a:lnTo>
                <a:lnTo>
                  <a:pt x="1177181" y="3785295"/>
                </a:lnTo>
                <a:lnTo>
                  <a:pt x="891431" y="2655689"/>
                </a:lnTo>
                <a:close/>
                <a:moveTo>
                  <a:pt x="7592789" y="2635597"/>
                </a:moveTo>
                <a:cubicBezTo>
                  <a:pt x="7435776" y="2635597"/>
                  <a:pt x="7302761" y="2667409"/>
                  <a:pt x="7193744" y="2731034"/>
                </a:cubicBezTo>
                <a:cubicBezTo>
                  <a:pt x="7084727" y="2794658"/>
                  <a:pt x="7001942" y="2884327"/>
                  <a:pt x="6945387" y="3000040"/>
                </a:cubicBezTo>
                <a:cubicBezTo>
                  <a:pt x="6888833" y="3115754"/>
                  <a:pt x="6860555" y="3251746"/>
                  <a:pt x="6860555" y="3408015"/>
                </a:cubicBezTo>
                <a:cubicBezTo>
                  <a:pt x="6860555" y="3564285"/>
                  <a:pt x="6888833" y="3699905"/>
                  <a:pt x="6945387" y="3814874"/>
                </a:cubicBezTo>
                <a:cubicBezTo>
                  <a:pt x="7001942" y="3929844"/>
                  <a:pt x="7084727" y="4019141"/>
                  <a:pt x="7193744" y="4082765"/>
                </a:cubicBezTo>
                <a:cubicBezTo>
                  <a:pt x="7302761" y="4146389"/>
                  <a:pt x="7435776" y="4178201"/>
                  <a:pt x="7592789" y="4178201"/>
                </a:cubicBezTo>
                <a:cubicBezTo>
                  <a:pt x="7749803" y="4178201"/>
                  <a:pt x="7882632" y="4146389"/>
                  <a:pt x="7991277" y="4082765"/>
                </a:cubicBezTo>
                <a:cubicBezTo>
                  <a:pt x="8099921" y="4019141"/>
                  <a:pt x="8182521" y="3929844"/>
                  <a:pt x="8239076" y="3814874"/>
                </a:cubicBezTo>
                <a:cubicBezTo>
                  <a:pt x="8295630" y="3699905"/>
                  <a:pt x="8323908" y="3564285"/>
                  <a:pt x="8323908" y="3408015"/>
                </a:cubicBezTo>
                <a:cubicBezTo>
                  <a:pt x="8323908" y="3251746"/>
                  <a:pt x="8295630" y="3115754"/>
                  <a:pt x="8239076" y="3000040"/>
                </a:cubicBezTo>
                <a:cubicBezTo>
                  <a:pt x="8182521" y="2884327"/>
                  <a:pt x="8099921" y="2794658"/>
                  <a:pt x="7991277" y="2731034"/>
                </a:cubicBezTo>
                <a:cubicBezTo>
                  <a:pt x="7882632" y="2667409"/>
                  <a:pt x="7749803" y="2635597"/>
                  <a:pt x="7592789" y="2635597"/>
                </a:cubicBezTo>
                <a:close/>
                <a:moveTo>
                  <a:pt x="5983065" y="2635597"/>
                </a:moveTo>
                <a:cubicBezTo>
                  <a:pt x="5831260" y="2635597"/>
                  <a:pt x="5700663" y="2667409"/>
                  <a:pt x="5591275" y="2731034"/>
                </a:cubicBezTo>
                <a:cubicBezTo>
                  <a:pt x="5481886" y="2794658"/>
                  <a:pt x="5397799" y="2884327"/>
                  <a:pt x="5339011" y="3000040"/>
                </a:cubicBezTo>
                <a:cubicBezTo>
                  <a:pt x="5280224" y="3115754"/>
                  <a:pt x="5250830" y="3251746"/>
                  <a:pt x="5250830" y="3408015"/>
                </a:cubicBezTo>
                <a:cubicBezTo>
                  <a:pt x="5250830" y="3564285"/>
                  <a:pt x="5280224" y="3699905"/>
                  <a:pt x="5339011" y="3814874"/>
                </a:cubicBezTo>
                <a:cubicBezTo>
                  <a:pt x="5397799" y="3929844"/>
                  <a:pt x="5481886" y="4019141"/>
                  <a:pt x="5591275" y="4082765"/>
                </a:cubicBezTo>
                <a:cubicBezTo>
                  <a:pt x="5700663" y="4146389"/>
                  <a:pt x="5831260" y="4178201"/>
                  <a:pt x="5983065" y="4178201"/>
                </a:cubicBezTo>
                <a:cubicBezTo>
                  <a:pt x="6115522" y="4178201"/>
                  <a:pt x="6230119" y="4156435"/>
                  <a:pt x="6326858" y="4112903"/>
                </a:cubicBezTo>
                <a:cubicBezTo>
                  <a:pt x="6423596" y="4069370"/>
                  <a:pt x="6499870" y="4005374"/>
                  <a:pt x="6555681" y="3920914"/>
                </a:cubicBezTo>
                <a:cubicBezTo>
                  <a:pt x="6611491" y="3836454"/>
                  <a:pt x="6643862" y="3732833"/>
                  <a:pt x="6652791" y="3610050"/>
                </a:cubicBezTo>
                <a:lnTo>
                  <a:pt x="6331323" y="3610050"/>
                </a:lnTo>
                <a:cubicBezTo>
                  <a:pt x="6322393" y="3708276"/>
                  <a:pt x="6287976" y="3783993"/>
                  <a:pt x="6228073" y="3837199"/>
                </a:cubicBezTo>
                <a:cubicBezTo>
                  <a:pt x="6168170" y="3890405"/>
                  <a:pt x="6086500" y="3917008"/>
                  <a:pt x="5983065" y="3917008"/>
                </a:cubicBezTo>
                <a:cubicBezTo>
                  <a:pt x="5884838" y="3917008"/>
                  <a:pt x="5805773" y="3893567"/>
                  <a:pt x="5745870" y="3846686"/>
                </a:cubicBezTo>
                <a:cubicBezTo>
                  <a:pt x="5685967" y="3799806"/>
                  <a:pt x="5642434" y="3737670"/>
                  <a:pt x="5615273" y="3660279"/>
                </a:cubicBezTo>
                <a:cubicBezTo>
                  <a:pt x="5588112" y="3582889"/>
                  <a:pt x="5574531" y="3498801"/>
                  <a:pt x="5574531" y="3408015"/>
                </a:cubicBezTo>
                <a:cubicBezTo>
                  <a:pt x="5574531" y="3316486"/>
                  <a:pt x="5588112" y="3232212"/>
                  <a:pt x="5615273" y="3155194"/>
                </a:cubicBezTo>
                <a:cubicBezTo>
                  <a:pt x="5642434" y="3078175"/>
                  <a:pt x="5685967" y="3015853"/>
                  <a:pt x="5745870" y="2968228"/>
                </a:cubicBezTo>
                <a:cubicBezTo>
                  <a:pt x="5805773" y="2920604"/>
                  <a:pt x="5884838" y="2896791"/>
                  <a:pt x="5983065" y="2896791"/>
                </a:cubicBezTo>
                <a:cubicBezTo>
                  <a:pt x="6044084" y="2896791"/>
                  <a:pt x="6099151" y="2906837"/>
                  <a:pt x="6148264" y="2926929"/>
                </a:cubicBezTo>
                <a:cubicBezTo>
                  <a:pt x="6197377" y="2947020"/>
                  <a:pt x="6237747" y="2977158"/>
                  <a:pt x="6269373" y="3017342"/>
                </a:cubicBezTo>
                <a:cubicBezTo>
                  <a:pt x="6300999" y="3057525"/>
                  <a:pt x="6320905" y="3108127"/>
                  <a:pt x="6329090" y="3169146"/>
                </a:cubicBezTo>
                <a:lnTo>
                  <a:pt x="6650559" y="3169146"/>
                </a:lnTo>
                <a:cubicBezTo>
                  <a:pt x="6644606" y="3053060"/>
                  <a:pt x="6610747" y="2955392"/>
                  <a:pt x="6548984" y="2876141"/>
                </a:cubicBezTo>
                <a:cubicBezTo>
                  <a:pt x="6487220" y="2796890"/>
                  <a:pt x="6406853" y="2736987"/>
                  <a:pt x="6307882" y="2696431"/>
                </a:cubicBezTo>
                <a:cubicBezTo>
                  <a:pt x="6208911" y="2655875"/>
                  <a:pt x="6100639" y="2635597"/>
                  <a:pt x="5983065" y="263559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2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8E3611-8B37-F439-4F01-B087AB693EF5}"/>
              </a:ext>
            </a:extLst>
          </p:cNvPr>
          <p:cNvSpPr/>
          <p:nvPr/>
        </p:nvSpPr>
        <p:spPr>
          <a:xfrm>
            <a:off x="14913569" y="1718924"/>
            <a:ext cx="185830" cy="48315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AB9ED1-BDAE-8C47-D44B-381D3DDEB253}"/>
              </a:ext>
            </a:extLst>
          </p:cNvPr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514FD-EE9D-DC9E-CBAF-4D2A9255B719}"/>
              </a:ext>
            </a:extLst>
          </p:cNvPr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4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144" y="0"/>
            <a:ext cx="5106256" cy="82385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375" y="409694"/>
            <a:ext cx="3724870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03568" y="1084643"/>
            <a:ext cx="8242481" cy="5875377"/>
          </a:xfrm>
          <a:prstGeom prst="roundRect">
            <a:avLst>
              <a:gd name="adj" fmla="val 425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5" name="Shape 2"/>
          <p:cNvSpPr/>
          <p:nvPr/>
        </p:nvSpPr>
        <p:spPr>
          <a:xfrm>
            <a:off x="677942" y="1632816"/>
            <a:ext cx="446961" cy="446961"/>
          </a:xfrm>
          <a:prstGeom prst="roundRect">
            <a:avLst>
              <a:gd name="adj" fmla="val 20456115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70" y="1755747"/>
            <a:ext cx="201097" cy="2010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4080" y="2448180"/>
            <a:ext cx="7870157" cy="107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GB" sz="1300" dirty="0">
                <a:solidFill>
                  <a:schemeClr val="bg1"/>
                </a:solidFill>
                <a:latin typeface="Merriweather" panose="00000500000000000000" pitchFamily="2" charset="0"/>
              </a:rPr>
              <a:t> Booth’s Algorithm is an efficient technique for signed binary multiplication. In this project, a 4-bit</a:t>
            </a:r>
          </a:p>
          <a:p>
            <a:pPr>
              <a:lnSpc>
                <a:spcPts val="1850"/>
              </a:lnSpc>
            </a:pPr>
            <a:r>
              <a:rPr lang="en-GB" sz="1300" dirty="0">
                <a:solidFill>
                  <a:schemeClr val="bg1"/>
                </a:solidFill>
                <a:latin typeface="Merriweather" panose="00000500000000000000" pitchFamily="2" charset="0"/>
              </a:rPr>
              <a:t> word multiplier was implemented using Booth’s Algorithm  to correctly handle both positive and </a:t>
            </a:r>
          </a:p>
          <a:p>
            <a:pPr>
              <a:lnSpc>
                <a:spcPts val="1850"/>
              </a:lnSpc>
            </a:pPr>
            <a:r>
              <a:rPr lang="en-GB" sz="1300" dirty="0">
                <a:solidFill>
                  <a:schemeClr val="bg1"/>
                </a:solidFill>
                <a:latin typeface="Merriweather" panose="00000500000000000000" pitchFamily="2" charset="0"/>
              </a:rPr>
              <a:t> negative numbers in 2’s complement form. </a:t>
            </a:r>
            <a:endParaRPr lang="en-US" sz="130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14080" y="4268509"/>
            <a:ext cx="446961" cy="446961"/>
          </a:xfrm>
          <a:prstGeom prst="roundRect">
            <a:avLst>
              <a:gd name="adj" fmla="val 20456115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873" y="4391440"/>
            <a:ext cx="201097" cy="201097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21375" y="7590592"/>
            <a:ext cx="810125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 for your attention.</a:t>
            </a:r>
            <a:endParaRPr lang="en-US" sz="11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F93630-9DCA-F487-CD4B-07890F89B4B6}"/>
              </a:ext>
            </a:extLst>
          </p:cNvPr>
          <p:cNvSpPr txBox="1"/>
          <p:nvPr/>
        </p:nvSpPr>
        <p:spPr>
          <a:xfrm>
            <a:off x="677942" y="4968115"/>
            <a:ext cx="78701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bg1"/>
                </a:solidFill>
                <a:latin typeface="Merriweather" panose="00000500000000000000" pitchFamily="2" charset="0"/>
              </a:rPr>
              <a:t>The algorithm reduces unnecessary arithmetic operations compared to traditional methods, making it suitable for use in computer processors and ALU design. </a:t>
            </a:r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B7A89254-1792-F088-81E1-0793C3234483}"/>
              </a:ext>
            </a:extLst>
          </p:cNvPr>
          <p:cNvSpPr/>
          <p:nvPr/>
        </p:nvSpPr>
        <p:spPr>
          <a:xfrm>
            <a:off x="670543" y="2129807"/>
            <a:ext cx="8175506" cy="1743549"/>
          </a:xfrm>
          <a:prstGeom prst="roundRect">
            <a:avLst>
              <a:gd name="adj" fmla="val 6844"/>
            </a:avLst>
          </a:prstGeom>
          <a:noFill/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9" name="Shape 2">
            <a:extLst>
              <a:ext uri="{FF2B5EF4-FFF2-40B4-BE49-F238E27FC236}">
                <a16:creationId xmlns:a16="http://schemas.microsoft.com/office/drawing/2014/main" id="{A816AAB1-1B9B-40D8-CF03-EF50E3FAF8DD}"/>
              </a:ext>
            </a:extLst>
          </p:cNvPr>
          <p:cNvSpPr/>
          <p:nvPr/>
        </p:nvSpPr>
        <p:spPr>
          <a:xfrm>
            <a:off x="647683" y="2129807"/>
            <a:ext cx="115566" cy="1743549"/>
          </a:xfrm>
          <a:prstGeom prst="roundRect">
            <a:avLst>
              <a:gd name="adj" fmla="val 97190"/>
            </a:avLst>
          </a:prstGeom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1">
            <a:extLst>
              <a:ext uri="{FF2B5EF4-FFF2-40B4-BE49-F238E27FC236}">
                <a16:creationId xmlns:a16="http://schemas.microsoft.com/office/drawing/2014/main" id="{C7B654E2-8C44-8BF8-7542-29476413C099}"/>
              </a:ext>
            </a:extLst>
          </p:cNvPr>
          <p:cNvSpPr/>
          <p:nvPr/>
        </p:nvSpPr>
        <p:spPr>
          <a:xfrm>
            <a:off x="659113" y="4766666"/>
            <a:ext cx="8198366" cy="1603296"/>
          </a:xfrm>
          <a:prstGeom prst="roundRect">
            <a:avLst>
              <a:gd name="adj" fmla="val 6844"/>
            </a:avLst>
          </a:prstGeom>
          <a:noFill/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1" name="Shape 2">
            <a:extLst>
              <a:ext uri="{FF2B5EF4-FFF2-40B4-BE49-F238E27FC236}">
                <a16:creationId xmlns:a16="http://schemas.microsoft.com/office/drawing/2014/main" id="{DCECB655-4B47-5572-5630-3D0B6BCE4417}"/>
              </a:ext>
            </a:extLst>
          </p:cNvPr>
          <p:cNvSpPr/>
          <p:nvPr/>
        </p:nvSpPr>
        <p:spPr>
          <a:xfrm>
            <a:off x="717709" y="4217313"/>
            <a:ext cx="114576" cy="1603296"/>
          </a:xfrm>
          <a:prstGeom prst="roundRect">
            <a:avLst>
              <a:gd name="adj" fmla="val 97190"/>
            </a:avLst>
          </a:prstGeom>
          <a:noFill/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andscape of mountains and trees&#10;&#10;AI-generated content may be incorrect.">
            <a:extLst>
              <a:ext uri="{FF2B5EF4-FFF2-40B4-BE49-F238E27FC236}">
                <a16:creationId xmlns:a16="http://schemas.microsoft.com/office/drawing/2014/main" id="{81F01562-3071-1ABF-7387-3B34056D4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28700"/>
            <a:ext cx="10972800" cy="6172200"/>
          </a:xfrm>
          <a:prstGeom prst="rect">
            <a:avLst/>
          </a:prstGeom>
        </p:spPr>
      </p:pic>
      <p:pic>
        <p:nvPicPr>
          <p:cNvPr id="10" name="Picture 9" descr="A pagoda with a mountain in the background">
            <a:extLst>
              <a:ext uri="{FF2B5EF4-FFF2-40B4-BE49-F238E27FC236}">
                <a16:creationId xmlns:a16="http://schemas.microsoft.com/office/drawing/2014/main" id="{C418814C-CC91-A341-3D8B-E6622ACDE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758" y="1028700"/>
            <a:ext cx="10972800" cy="61722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DB039C-E489-4945-3D3F-ECE7B34B8212}"/>
              </a:ext>
            </a:extLst>
          </p:cNvPr>
          <p:cNvSpPr/>
          <p:nvPr/>
        </p:nvSpPr>
        <p:spPr>
          <a:xfrm>
            <a:off x="1828800" y="0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92789" y="2896791"/>
                </a:moveTo>
                <a:cubicBezTo>
                  <a:pt x="7690272" y="2896791"/>
                  <a:pt x="7768779" y="2919859"/>
                  <a:pt x="7828310" y="2965996"/>
                </a:cubicBezTo>
                <a:cubicBezTo>
                  <a:pt x="7887841" y="3012133"/>
                  <a:pt x="7931373" y="3073896"/>
                  <a:pt x="7958907" y="3151287"/>
                </a:cubicBezTo>
                <a:cubicBezTo>
                  <a:pt x="7986440" y="3228678"/>
                  <a:pt x="8000206" y="3314254"/>
                  <a:pt x="8000206" y="3408015"/>
                </a:cubicBezTo>
                <a:cubicBezTo>
                  <a:pt x="8000206" y="3500289"/>
                  <a:pt x="7986440" y="3585121"/>
                  <a:pt x="7958907" y="3662512"/>
                </a:cubicBezTo>
                <a:cubicBezTo>
                  <a:pt x="7931373" y="3739902"/>
                  <a:pt x="7887841" y="3801666"/>
                  <a:pt x="7828310" y="3847803"/>
                </a:cubicBezTo>
                <a:cubicBezTo>
                  <a:pt x="7768779" y="3893939"/>
                  <a:pt x="7690272" y="3917008"/>
                  <a:pt x="7592789" y="3917008"/>
                </a:cubicBezTo>
                <a:cubicBezTo>
                  <a:pt x="7494563" y="3917008"/>
                  <a:pt x="7415498" y="3893939"/>
                  <a:pt x="7355595" y="3847803"/>
                </a:cubicBezTo>
                <a:cubicBezTo>
                  <a:pt x="7295691" y="3801666"/>
                  <a:pt x="7252159" y="3739902"/>
                  <a:pt x="7224998" y="3662512"/>
                </a:cubicBezTo>
                <a:cubicBezTo>
                  <a:pt x="7197837" y="3585121"/>
                  <a:pt x="7184256" y="3500289"/>
                  <a:pt x="7184256" y="3408015"/>
                </a:cubicBezTo>
                <a:cubicBezTo>
                  <a:pt x="7184256" y="3314254"/>
                  <a:pt x="7197837" y="3228678"/>
                  <a:pt x="7224998" y="3151287"/>
                </a:cubicBezTo>
                <a:cubicBezTo>
                  <a:pt x="7252159" y="3073896"/>
                  <a:pt x="7295691" y="3012133"/>
                  <a:pt x="7355595" y="2965996"/>
                </a:cubicBezTo>
                <a:cubicBezTo>
                  <a:pt x="7415498" y="2919859"/>
                  <a:pt x="7494563" y="2896791"/>
                  <a:pt x="7592789" y="2896791"/>
                </a:cubicBezTo>
                <a:close/>
                <a:moveTo>
                  <a:pt x="10492110" y="2655689"/>
                </a:moveTo>
                <a:lnTo>
                  <a:pt x="10492110" y="4158109"/>
                </a:lnTo>
                <a:lnTo>
                  <a:pt x="11500048" y="4158109"/>
                </a:lnTo>
                <a:lnTo>
                  <a:pt x="11500048" y="3898032"/>
                </a:lnTo>
                <a:lnTo>
                  <a:pt x="10805765" y="3898032"/>
                </a:lnTo>
                <a:lnTo>
                  <a:pt x="10805765" y="3516288"/>
                </a:lnTo>
                <a:lnTo>
                  <a:pt x="11435308" y="3516288"/>
                </a:lnTo>
                <a:lnTo>
                  <a:pt x="11435308" y="3265141"/>
                </a:lnTo>
                <a:lnTo>
                  <a:pt x="10805765" y="3265141"/>
                </a:lnTo>
                <a:lnTo>
                  <a:pt x="10805765" y="2915766"/>
                </a:lnTo>
                <a:lnTo>
                  <a:pt x="11500048" y="2915766"/>
                </a:lnTo>
                <a:lnTo>
                  <a:pt x="11500048" y="2655689"/>
                </a:lnTo>
                <a:close/>
                <a:moveTo>
                  <a:pt x="8615685" y="2655689"/>
                </a:moveTo>
                <a:lnTo>
                  <a:pt x="8615685" y="4158109"/>
                </a:lnTo>
                <a:lnTo>
                  <a:pt x="8915945" y="4158109"/>
                </a:lnTo>
                <a:lnTo>
                  <a:pt x="8915945" y="3063891"/>
                </a:lnTo>
                <a:lnTo>
                  <a:pt x="9277598" y="3678139"/>
                </a:lnTo>
                <a:lnTo>
                  <a:pt x="9470702" y="3678139"/>
                </a:lnTo>
                <a:lnTo>
                  <a:pt x="9824541" y="3062138"/>
                </a:lnTo>
                <a:lnTo>
                  <a:pt x="9824541" y="4158109"/>
                </a:lnTo>
                <a:lnTo>
                  <a:pt x="10133731" y="4158109"/>
                </a:lnTo>
                <a:lnTo>
                  <a:pt x="10133731" y="2655689"/>
                </a:lnTo>
                <a:lnTo>
                  <a:pt x="9786590" y="2655689"/>
                </a:lnTo>
                <a:lnTo>
                  <a:pt x="9384306" y="3350015"/>
                </a:lnTo>
                <a:lnTo>
                  <a:pt x="8976221" y="2655689"/>
                </a:lnTo>
                <a:close/>
                <a:moveTo>
                  <a:pt x="4205610" y="2655689"/>
                </a:moveTo>
                <a:lnTo>
                  <a:pt x="4205610" y="4158109"/>
                </a:lnTo>
                <a:lnTo>
                  <a:pt x="5153273" y="4158109"/>
                </a:lnTo>
                <a:lnTo>
                  <a:pt x="5153273" y="3882405"/>
                </a:lnTo>
                <a:lnTo>
                  <a:pt x="4519266" y="3882405"/>
                </a:lnTo>
                <a:lnTo>
                  <a:pt x="4519266" y="2655689"/>
                </a:lnTo>
                <a:close/>
                <a:moveTo>
                  <a:pt x="2891160" y="2655689"/>
                </a:moveTo>
                <a:lnTo>
                  <a:pt x="2891160" y="4158109"/>
                </a:lnTo>
                <a:lnTo>
                  <a:pt x="3899099" y="4158109"/>
                </a:lnTo>
                <a:lnTo>
                  <a:pt x="3899099" y="3898032"/>
                </a:lnTo>
                <a:lnTo>
                  <a:pt x="3204816" y="3898032"/>
                </a:lnTo>
                <a:lnTo>
                  <a:pt x="3204816" y="3516288"/>
                </a:lnTo>
                <a:lnTo>
                  <a:pt x="3834359" y="3516288"/>
                </a:lnTo>
                <a:lnTo>
                  <a:pt x="3834359" y="3265141"/>
                </a:lnTo>
                <a:lnTo>
                  <a:pt x="3204816" y="3265141"/>
                </a:lnTo>
                <a:lnTo>
                  <a:pt x="3204816" y="2915766"/>
                </a:lnTo>
                <a:lnTo>
                  <a:pt x="3899099" y="2915766"/>
                </a:lnTo>
                <a:lnTo>
                  <a:pt x="3899099" y="2655689"/>
                </a:lnTo>
                <a:close/>
                <a:moveTo>
                  <a:pt x="566614" y="2655689"/>
                </a:moveTo>
                <a:lnTo>
                  <a:pt x="1011982" y="4158109"/>
                </a:lnTo>
                <a:lnTo>
                  <a:pt x="1340148" y="4158109"/>
                </a:lnTo>
                <a:lnTo>
                  <a:pt x="1631479" y="3036317"/>
                </a:lnTo>
                <a:lnTo>
                  <a:pt x="1926159" y="4158109"/>
                </a:lnTo>
                <a:lnTo>
                  <a:pt x="2252092" y="4158109"/>
                </a:lnTo>
                <a:lnTo>
                  <a:pt x="2700809" y="2655689"/>
                </a:lnTo>
                <a:lnTo>
                  <a:pt x="2380457" y="2655689"/>
                </a:lnTo>
                <a:lnTo>
                  <a:pt x="2094707" y="3785295"/>
                </a:lnTo>
                <a:lnTo>
                  <a:pt x="1792214" y="2655689"/>
                </a:lnTo>
                <a:lnTo>
                  <a:pt x="1477442" y="2655689"/>
                </a:lnTo>
                <a:lnTo>
                  <a:pt x="1177181" y="3785295"/>
                </a:lnTo>
                <a:lnTo>
                  <a:pt x="891431" y="2655689"/>
                </a:lnTo>
                <a:close/>
                <a:moveTo>
                  <a:pt x="7592789" y="2635597"/>
                </a:moveTo>
                <a:cubicBezTo>
                  <a:pt x="7435776" y="2635597"/>
                  <a:pt x="7302761" y="2667409"/>
                  <a:pt x="7193744" y="2731034"/>
                </a:cubicBezTo>
                <a:cubicBezTo>
                  <a:pt x="7084727" y="2794658"/>
                  <a:pt x="7001942" y="2884327"/>
                  <a:pt x="6945387" y="3000040"/>
                </a:cubicBezTo>
                <a:cubicBezTo>
                  <a:pt x="6888833" y="3115754"/>
                  <a:pt x="6860555" y="3251746"/>
                  <a:pt x="6860555" y="3408015"/>
                </a:cubicBezTo>
                <a:cubicBezTo>
                  <a:pt x="6860555" y="3564285"/>
                  <a:pt x="6888833" y="3699905"/>
                  <a:pt x="6945387" y="3814874"/>
                </a:cubicBezTo>
                <a:cubicBezTo>
                  <a:pt x="7001942" y="3929844"/>
                  <a:pt x="7084727" y="4019141"/>
                  <a:pt x="7193744" y="4082765"/>
                </a:cubicBezTo>
                <a:cubicBezTo>
                  <a:pt x="7302761" y="4146389"/>
                  <a:pt x="7435776" y="4178201"/>
                  <a:pt x="7592789" y="4178201"/>
                </a:cubicBezTo>
                <a:cubicBezTo>
                  <a:pt x="7749803" y="4178201"/>
                  <a:pt x="7882632" y="4146389"/>
                  <a:pt x="7991277" y="4082765"/>
                </a:cubicBezTo>
                <a:cubicBezTo>
                  <a:pt x="8099921" y="4019141"/>
                  <a:pt x="8182521" y="3929844"/>
                  <a:pt x="8239076" y="3814874"/>
                </a:cubicBezTo>
                <a:cubicBezTo>
                  <a:pt x="8295630" y="3699905"/>
                  <a:pt x="8323908" y="3564285"/>
                  <a:pt x="8323908" y="3408015"/>
                </a:cubicBezTo>
                <a:cubicBezTo>
                  <a:pt x="8323908" y="3251746"/>
                  <a:pt x="8295630" y="3115754"/>
                  <a:pt x="8239076" y="3000040"/>
                </a:cubicBezTo>
                <a:cubicBezTo>
                  <a:pt x="8182521" y="2884327"/>
                  <a:pt x="8099921" y="2794658"/>
                  <a:pt x="7991277" y="2731034"/>
                </a:cubicBezTo>
                <a:cubicBezTo>
                  <a:pt x="7882632" y="2667409"/>
                  <a:pt x="7749803" y="2635597"/>
                  <a:pt x="7592789" y="2635597"/>
                </a:cubicBezTo>
                <a:close/>
                <a:moveTo>
                  <a:pt x="5983065" y="2635597"/>
                </a:moveTo>
                <a:cubicBezTo>
                  <a:pt x="5831260" y="2635597"/>
                  <a:pt x="5700663" y="2667409"/>
                  <a:pt x="5591275" y="2731034"/>
                </a:cubicBezTo>
                <a:cubicBezTo>
                  <a:pt x="5481886" y="2794658"/>
                  <a:pt x="5397799" y="2884327"/>
                  <a:pt x="5339011" y="3000040"/>
                </a:cubicBezTo>
                <a:cubicBezTo>
                  <a:pt x="5280224" y="3115754"/>
                  <a:pt x="5250830" y="3251746"/>
                  <a:pt x="5250830" y="3408015"/>
                </a:cubicBezTo>
                <a:cubicBezTo>
                  <a:pt x="5250830" y="3564285"/>
                  <a:pt x="5280224" y="3699905"/>
                  <a:pt x="5339011" y="3814874"/>
                </a:cubicBezTo>
                <a:cubicBezTo>
                  <a:pt x="5397799" y="3929844"/>
                  <a:pt x="5481886" y="4019141"/>
                  <a:pt x="5591275" y="4082765"/>
                </a:cubicBezTo>
                <a:cubicBezTo>
                  <a:pt x="5700663" y="4146389"/>
                  <a:pt x="5831260" y="4178201"/>
                  <a:pt x="5983065" y="4178201"/>
                </a:cubicBezTo>
                <a:cubicBezTo>
                  <a:pt x="6115522" y="4178201"/>
                  <a:pt x="6230119" y="4156435"/>
                  <a:pt x="6326858" y="4112903"/>
                </a:cubicBezTo>
                <a:cubicBezTo>
                  <a:pt x="6423596" y="4069370"/>
                  <a:pt x="6499870" y="4005374"/>
                  <a:pt x="6555681" y="3920914"/>
                </a:cubicBezTo>
                <a:cubicBezTo>
                  <a:pt x="6611491" y="3836454"/>
                  <a:pt x="6643862" y="3732833"/>
                  <a:pt x="6652791" y="3610050"/>
                </a:cubicBezTo>
                <a:lnTo>
                  <a:pt x="6331323" y="3610050"/>
                </a:lnTo>
                <a:cubicBezTo>
                  <a:pt x="6322393" y="3708276"/>
                  <a:pt x="6287976" y="3783993"/>
                  <a:pt x="6228073" y="3837199"/>
                </a:cubicBezTo>
                <a:cubicBezTo>
                  <a:pt x="6168170" y="3890405"/>
                  <a:pt x="6086500" y="3917008"/>
                  <a:pt x="5983065" y="3917008"/>
                </a:cubicBezTo>
                <a:cubicBezTo>
                  <a:pt x="5884838" y="3917008"/>
                  <a:pt x="5805773" y="3893567"/>
                  <a:pt x="5745870" y="3846686"/>
                </a:cubicBezTo>
                <a:cubicBezTo>
                  <a:pt x="5685967" y="3799806"/>
                  <a:pt x="5642434" y="3737670"/>
                  <a:pt x="5615273" y="3660279"/>
                </a:cubicBezTo>
                <a:cubicBezTo>
                  <a:pt x="5588112" y="3582889"/>
                  <a:pt x="5574531" y="3498801"/>
                  <a:pt x="5574531" y="3408015"/>
                </a:cubicBezTo>
                <a:cubicBezTo>
                  <a:pt x="5574531" y="3316486"/>
                  <a:pt x="5588112" y="3232212"/>
                  <a:pt x="5615273" y="3155194"/>
                </a:cubicBezTo>
                <a:cubicBezTo>
                  <a:pt x="5642434" y="3078175"/>
                  <a:pt x="5685967" y="3015853"/>
                  <a:pt x="5745870" y="2968228"/>
                </a:cubicBezTo>
                <a:cubicBezTo>
                  <a:pt x="5805773" y="2920604"/>
                  <a:pt x="5884838" y="2896791"/>
                  <a:pt x="5983065" y="2896791"/>
                </a:cubicBezTo>
                <a:cubicBezTo>
                  <a:pt x="6044084" y="2896791"/>
                  <a:pt x="6099151" y="2906837"/>
                  <a:pt x="6148264" y="2926929"/>
                </a:cubicBezTo>
                <a:cubicBezTo>
                  <a:pt x="6197377" y="2947020"/>
                  <a:pt x="6237747" y="2977158"/>
                  <a:pt x="6269373" y="3017342"/>
                </a:cubicBezTo>
                <a:cubicBezTo>
                  <a:pt x="6300999" y="3057525"/>
                  <a:pt x="6320905" y="3108127"/>
                  <a:pt x="6329090" y="3169146"/>
                </a:cubicBezTo>
                <a:lnTo>
                  <a:pt x="6650559" y="3169146"/>
                </a:lnTo>
                <a:cubicBezTo>
                  <a:pt x="6644606" y="3053060"/>
                  <a:pt x="6610747" y="2955392"/>
                  <a:pt x="6548984" y="2876141"/>
                </a:cubicBezTo>
                <a:cubicBezTo>
                  <a:pt x="6487220" y="2796890"/>
                  <a:pt x="6406853" y="2736987"/>
                  <a:pt x="6307882" y="2696431"/>
                </a:cubicBezTo>
                <a:cubicBezTo>
                  <a:pt x="6208911" y="2655875"/>
                  <a:pt x="6100639" y="2635597"/>
                  <a:pt x="5983065" y="263559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2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8E3611-8B37-F439-4F01-B087AB693EF5}"/>
              </a:ext>
            </a:extLst>
          </p:cNvPr>
          <p:cNvSpPr/>
          <p:nvPr/>
        </p:nvSpPr>
        <p:spPr>
          <a:xfrm>
            <a:off x="1881886" y="1718924"/>
            <a:ext cx="190754" cy="483157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76CC7-2356-2D88-ECC9-E09ABD338F8F}"/>
              </a:ext>
            </a:extLst>
          </p:cNvPr>
          <p:cNvSpPr/>
          <p:nvPr/>
        </p:nvSpPr>
        <p:spPr>
          <a:xfrm>
            <a:off x="0" y="0"/>
            <a:ext cx="18288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599597-43D2-AF4E-BDA0-EEC10F85C605}"/>
              </a:ext>
            </a:extLst>
          </p:cNvPr>
          <p:cNvSpPr/>
          <p:nvPr/>
        </p:nvSpPr>
        <p:spPr>
          <a:xfrm>
            <a:off x="12801600" y="0"/>
            <a:ext cx="18288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53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5415"/>
            <a:ext cx="14404369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4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4-Bit Word Multiplier Using Booth’s Algorithm</a:t>
            </a:r>
            <a:endParaRPr lang="en-US" sz="4400" b="1" dirty="0"/>
          </a:p>
        </p:txBody>
      </p:sp>
      <p:sp>
        <p:nvSpPr>
          <p:cNvPr id="5" name="Text 3"/>
          <p:cNvSpPr/>
          <p:nvPr/>
        </p:nvSpPr>
        <p:spPr>
          <a:xfrm>
            <a:off x="863798" y="3492625"/>
            <a:ext cx="12902803" cy="1187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By:</a:t>
            </a:r>
          </a:p>
          <a:p>
            <a:pPr marL="0" indent="0" algn="l">
              <a:lnSpc>
                <a:spcPts val="2450"/>
              </a:lnSpc>
              <a:buNone/>
            </a:pPr>
            <a:endParaRPr lang="en-US" sz="155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|  Habiba Akter </a:t>
            </a:r>
            <a:r>
              <a:rPr lang="en-US" sz="15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Oati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|  Mohammad Abdul </a:t>
            </a:r>
            <a:r>
              <a:rPr lang="en-US" sz="15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Kayum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|  </a:t>
            </a:r>
            <a:r>
              <a:rPr lang="en-US" sz="15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Eshrat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Jahan Esha  |  Rahma Kamal  |</a:t>
            </a:r>
          </a:p>
          <a:p>
            <a:pPr marL="0" indent="0" algn="l">
              <a:lnSpc>
                <a:spcPts val="2450"/>
              </a:lnSpc>
              <a:buNone/>
            </a:pPr>
            <a:b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</a:br>
            <a:endParaRPr lang="en-US" sz="15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663D7-BCE5-DFEB-DBD5-F7B3DE4B502B}"/>
              </a:ext>
            </a:extLst>
          </p:cNvPr>
          <p:cNvSpPr txBox="1"/>
          <p:nvPr/>
        </p:nvSpPr>
        <p:spPr>
          <a:xfrm>
            <a:off x="863798" y="5250094"/>
            <a:ext cx="5035353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To:</a:t>
            </a:r>
          </a:p>
          <a:p>
            <a:endParaRPr lang="en-US" sz="16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Fouzia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Risdin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Ma’am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Lecture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Department of Computer Science &amp; Engineering</a:t>
            </a:r>
            <a:b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</a:b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East West University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48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569" y="3238857"/>
            <a:ext cx="8668822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Booth’s Algorithm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569" y="4217313"/>
            <a:ext cx="6468785" cy="1603296"/>
          </a:xfrm>
          <a:prstGeom prst="roundRect">
            <a:avLst>
              <a:gd name="adj" fmla="val 684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717709" y="4217313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43583" y="4451747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it is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3583" y="4909185"/>
            <a:ext cx="593133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algorithm for multiplying signed binary numbers in computer arithmetic.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0928" y="4217313"/>
            <a:ext cx="6468904" cy="1603296"/>
          </a:xfrm>
          <a:prstGeom prst="roundRect">
            <a:avLst>
              <a:gd name="adj" fmla="val 684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7398067" y="4217313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7723942" y="4451747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GB" sz="2050" dirty="0">
                <a:solidFill>
                  <a:schemeClr val="bg1"/>
                </a:solidFill>
                <a:latin typeface="Merriweather" panose="00000500000000000000" pitchFamily="2" charset="0"/>
              </a:rPr>
              <a:t>Why Booth’s Algorithm?</a:t>
            </a:r>
            <a:endParaRPr lang="en-US" sz="205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23942" y="4909185"/>
            <a:ext cx="593145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GB" sz="1650" dirty="0">
                <a:solidFill>
                  <a:schemeClr val="bg1"/>
                </a:solidFill>
                <a:latin typeface="Merriweather" panose="00000500000000000000" pitchFamily="2" charset="0"/>
              </a:rPr>
              <a:t>Handles both </a:t>
            </a:r>
            <a:r>
              <a:rPr lang="en-GB" sz="1650" b="1" dirty="0">
                <a:solidFill>
                  <a:schemeClr val="bg1"/>
                </a:solidFill>
                <a:latin typeface="Merriweather" panose="00000500000000000000" pitchFamily="2" charset="0"/>
              </a:rPr>
              <a:t>positive and negative numbers</a:t>
            </a:r>
            <a:endParaRPr lang="en-US" sz="165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40569" y="6032183"/>
            <a:ext cx="6468785" cy="1603296"/>
          </a:xfrm>
          <a:prstGeom prst="roundRect">
            <a:avLst>
              <a:gd name="adj" fmla="val 684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Shape 10"/>
          <p:cNvSpPr/>
          <p:nvPr/>
        </p:nvSpPr>
        <p:spPr>
          <a:xfrm>
            <a:off x="717709" y="6032183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1043583" y="6266617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Advantage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3583" y="6724055"/>
            <a:ext cx="593133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Reduces addition/subtraction operations compared to conventional methods.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20928" y="6032183"/>
            <a:ext cx="6468904" cy="1603296"/>
          </a:xfrm>
          <a:prstGeom prst="roundRect">
            <a:avLst>
              <a:gd name="adj" fmla="val 684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Shape 14"/>
          <p:cNvSpPr/>
          <p:nvPr/>
        </p:nvSpPr>
        <p:spPr>
          <a:xfrm>
            <a:off x="7398067" y="6032183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7723942" y="6266617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Impact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23942" y="6724055"/>
            <a:ext cx="593145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Simplifies hardware design, improving speed and efficiency in digital systems.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644" y="458629"/>
            <a:ext cx="7030879" cy="521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Binary Numbers &amp; 2’s Complement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39650" y="2338825"/>
            <a:ext cx="2249924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Binary Representation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6138" y="2801756"/>
            <a:ext cx="6528197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Numbers expressed in base-2, using only 0s and 1s. Positive numbers are straightforward; negative numbers use 2’s complement.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66142" y="3658067"/>
            <a:ext cx="219694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2’s Complement Steps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66139" y="4094304"/>
            <a:ext cx="652819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Invert all bits (1s become 0s, 0s become 1s).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66140" y="4390283"/>
            <a:ext cx="652819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 1 to the least significant bit.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3644" y="4958885"/>
            <a:ext cx="221444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2’s Complement?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66141" y="5416012"/>
            <a:ext cx="6528197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Simplifies subtraction into addition, making arithmetic operations consistent for signed numbers in Booth’s Algorithm.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526179" y="8560356"/>
            <a:ext cx="652819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+5: 0101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26179" y="8885515"/>
            <a:ext cx="652819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-3: 1101 (2’s complement of 0011)</a:t>
            </a:r>
            <a:endParaRPr lang="en-US" sz="1300" dirty="0"/>
          </a:p>
        </p:txBody>
      </p:sp>
      <p:pic>
        <p:nvPicPr>
          <p:cNvPr id="17" name="Picture 16" descr="A diagram of a number&#10;&#10;AI-generated content may be incorrect.">
            <a:extLst>
              <a:ext uri="{FF2B5EF4-FFF2-40B4-BE49-F238E27FC236}">
                <a16:creationId xmlns:a16="http://schemas.microsoft.com/office/drawing/2014/main" id="{76463101-6DB4-A670-42A1-A00AAFD7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28" y="1660265"/>
            <a:ext cx="7030879" cy="5134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EFE02-69C6-02BE-7BD4-28BC5A08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3BB93F3-B5BA-57C1-46B9-0A59869A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305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1C5B670-0577-B1C8-F7EA-A0B60106D0AD}"/>
              </a:ext>
            </a:extLst>
          </p:cNvPr>
          <p:cNvSpPr/>
          <p:nvPr/>
        </p:nvSpPr>
        <p:spPr>
          <a:xfrm>
            <a:off x="740569" y="3112633"/>
            <a:ext cx="8668822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GB" sz="4050" dirty="0">
                <a:solidFill>
                  <a:schemeClr val="bg1"/>
                </a:solidFill>
                <a:latin typeface="Merriweather" panose="00000500000000000000" pitchFamily="2" charset="0"/>
              </a:rPr>
              <a:t>Advantages of Booth’s Algorithm</a:t>
            </a:r>
            <a:endParaRPr lang="en-US" sz="405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F50C91F-3530-4113-733C-569DD9EA872F}"/>
              </a:ext>
            </a:extLst>
          </p:cNvPr>
          <p:cNvSpPr/>
          <p:nvPr/>
        </p:nvSpPr>
        <p:spPr>
          <a:xfrm>
            <a:off x="740569" y="4217313"/>
            <a:ext cx="6468785" cy="1603296"/>
          </a:xfrm>
          <a:prstGeom prst="roundRect">
            <a:avLst>
              <a:gd name="adj" fmla="val 684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7A0BD92-FF42-29B7-7422-51018463DA42}"/>
              </a:ext>
            </a:extLst>
          </p:cNvPr>
          <p:cNvSpPr/>
          <p:nvPr/>
        </p:nvSpPr>
        <p:spPr>
          <a:xfrm>
            <a:off x="717709" y="4217313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C24DCAD-33F8-DE3E-FD4D-C6C7A03A05B2}"/>
              </a:ext>
            </a:extLst>
          </p:cNvPr>
          <p:cNvSpPr/>
          <p:nvPr/>
        </p:nvSpPr>
        <p:spPr>
          <a:xfrm>
            <a:off x="1043583" y="4494014"/>
            <a:ext cx="6142911" cy="1197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GB" sz="1650" dirty="0">
                <a:solidFill>
                  <a:schemeClr val="bg1"/>
                </a:solidFill>
                <a:latin typeface="Merriweather" panose="00000500000000000000" pitchFamily="2" charset="0"/>
              </a:rPr>
              <a:t>Efficiently multiplies signed binary numbers</a:t>
            </a:r>
          </a:p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GB" sz="1650" dirty="0">
                <a:solidFill>
                  <a:schemeClr val="bg1"/>
                </a:solidFill>
                <a:latin typeface="Merriweather" panose="00000500000000000000" pitchFamily="2" charset="0"/>
              </a:rPr>
              <a:t>Reduces the number of addition and subtraction operations</a:t>
            </a:r>
            <a:endParaRPr lang="en-US" sz="165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EA871ED-35D9-AB13-0802-D2DEF13E1612}"/>
              </a:ext>
            </a:extLst>
          </p:cNvPr>
          <p:cNvSpPr/>
          <p:nvPr/>
        </p:nvSpPr>
        <p:spPr>
          <a:xfrm>
            <a:off x="7420928" y="4217313"/>
            <a:ext cx="6468904" cy="1603296"/>
          </a:xfrm>
          <a:prstGeom prst="roundRect">
            <a:avLst>
              <a:gd name="adj" fmla="val 684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875B027A-D48B-E4F8-12DB-5003D82671DA}"/>
              </a:ext>
            </a:extLst>
          </p:cNvPr>
          <p:cNvSpPr/>
          <p:nvPr/>
        </p:nvSpPr>
        <p:spPr>
          <a:xfrm>
            <a:off x="7398067" y="4217313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BE37A5A-78DE-719A-BE91-49E12D02DF74}"/>
              </a:ext>
            </a:extLst>
          </p:cNvPr>
          <p:cNvSpPr/>
          <p:nvPr/>
        </p:nvSpPr>
        <p:spPr>
          <a:xfrm>
            <a:off x="7723942" y="4451747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endParaRPr lang="en-US" sz="205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44D6831-B7BB-32AD-3001-9036BE96B5D0}"/>
              </a:ext>
            </a:extLst>
          </p:cNvPr>
          <p:cNvSpPr/>
          <p:nvPr/>
        </p:nvSpPr>
        <p:spPr>
          <a:xfrm>
            <a:off x="7655361" y="4494014"/>
            <a:ext cx="593145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GB" sz="1650" dirty="0">
                <a:solidFill>
                  <a:schemeClr val="bg1"/>
                </a:solidFill>
                <a:latin typeface="Merriweather" panose="00000500000000000000" pitchFamily="2" charset="0"/>
              </a:rPr>
              <a:t>Handles positive and negative numbers without extra</a:t>
            </a:r>
          </a:p>
          <a:p>
            <a:pPr>
              <a:lnSpc>
                <a:spcPts val="2650"/>
              </a:lnSpc>
            </a:pPr>
            <a:r>
              <a:rPr lang="en-GB" sz="1650" dirty="0">
                <a:solidFill>
                  <a:schemeClr val="bg1"/>
                </a:solidFill>
                <a:latin typeface="Merriweather" panose="00000500000000000000" pitchFamily="2" charset="0"/>
              </a:rPr>
              <a:t>      logic </a:t>
            </a:r>
          </a:p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GB" sz="1650" dirty="0">
                <a:solidFill>
                  <a:schemeClr val="bg1"/>
                </a:solidFill>
                <a:latin typeface="Merriweather" panose="00000500000000000000" pitchFamily="2" charset="0"/>
              </a:rPr>
              <a:t>Improves speed and performance of multiplication                                  </a:t>
            </a:r>
            <a:endParaRPr lang="en-US" sz="165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C8AFE82D-F2C6-B59A-56C5-69DC0520E7E1}"/>
              </a:ext>
            </a:extLst>
          </p:cNvPr>
          <p:cNvSpPr/>
          <p:nvPr/>
        </p:nvSpPr>
        <p:spPr>
          <a:xfrm>
            <a:off x="1043583" y="6724055"/>
            <a:ext cx="593133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22" name="Shape 13">
            <a:extLst>
              <a:ext uri="{FF2B5EF4-FFF2-40B4-BE49-F238E27FC236}">
                <a16:creationId xmlns:a16="http://schemas.microsoft.com/office/drawing/2014/main" id="{FA0648AC-1508-ECD5-EAF2-E9F25B993A39}"/>
              </a:ext>
            </a:extLst>
          </p:cNvPr>
          <p:cNvSpPr/>
          <p:nvPr/>
        </p:nvSpPr>
        <p:spPr>
          <a:xfrm>
            <a:off x="3740468" y="6289904"/>
            <a:ext cx="6468904" cy="1603296"/>
          </a:xfrm>
          <a:prstGeom prst="roundRect">
            <a:avLst>
              <a:gd name="adj" fmla="val 684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E1466C80-B5E6-29F4-7371-74170D8E8580}"/>
              </a:ext>
            </a:extLst>
          </p:cNvPr>
          <p:cNvSpPr/>
          <p:nvPr/>
        </p:nvSpPr>
        <p:spPr>
          <a:xfrm>
            <a:off x="4054912" y="6595329"/>
            <a:ext cx="593145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GB" sz="1650" dirty="0">
                <a:solidFill>
                  <a:schemeClr val="bg1"/>
                </a:solidFill>
                <a:latin typeface="Merriweather" panose="00000500000000000000" pitchFamily="2" charset="0"/>
              </a:rPr>
              <a:t>Requires less hardware complexity compared to traditional methods</a:t>
            </a:r>
          </a:p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GB" sz="1650" dirty="0">
                <a:solidFill>
                  <a:schemeClr val="bg1"/>
                </a:solidFill>
                <a:latin typeface="Merriweather" panose="00000500000000000000" pitchFamily="2" charset="0"/>
              </a:rPr>
              <a:t>Suitable for processor and ALU implementation</a:t>
            </a:r>
          </a:p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endParaRPr lang="en-US" sz="165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88F87CEE-F730-D0BC-BC7D-707CE9A22B01}"/>
              </a:ext>
            </a:extLst>
          </p:cNvPr>
          <p:cNvSpPr/>
          <p:nvPr/>
        </p:nvSpPr>
        <p:spPr>
          <a:xfrm>
            <a:off x="3740468" y="6288388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18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8916" y="666988"/>
            <a:ext cx="8461177" cy="757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Booth’s Algorithm Flowchart</a:t>
            </a:r>
            <a:endParaRPr lang="en-US" sz="4750" dirty="0"/>
          </a:p>
        </p:txBody>
      </p:sp>
      <p:pic>
        <p:nvPicPr>
          <p:cNvPr id="18" name="Picture 17" descr="A computer screen shot of a flowchart&#10;&#10;AI-generated content may be incorrect.">
            <a:extLst>
              <a:ext uri="{FF2B5EF4-FFF2-40B4-BE49-F238E27FC236}">
                <a16:creationId xmlns:a16="http://schemas.microsoft.com/office/drawing/2014/main" id="{46E35A46-24A1-7269-F761-521471331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792441"/>
            <a:ext cx="9753600" cy="57701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F015E53-C1E0-07FB-79B5-BB02BC2BCEE2}"/>
                  </a:ext>
                </a:extLst>
              </p14:cNvPr>
              <p14:cNvContentPartPr/>
              <p14:nvPr/>
            </p14:nvContentPartPr>
            <p14:xfrm rot="-21599999">
              <a:off x="5448842" y="1992839"/>
              <a:ext cx="4227052" cy="206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F015E53-C1E0-07FB-79B5-BB02BC2BCE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-21599999">
                <a:off x="5385843" y="1929802"/>
                <a:ext cx="4352690" cy="331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AFDA89D-3B4F-D365-4427-04C113C02E31}"/>
                  </a:ext>
                </a:extLst>
              </p14:cNvPr>
              <p14:cNvContentPartPr/>
              <p14:nvPr/>
            </p14:nvContentPartPr>
            <p14:xfrm>
              <a:off x="5599108" y="2126459"/>
              <a:ext cx="3505680" cy="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AFDA89D-3B4F-D365-4427-04C113C02E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6108" y="2000459"/>
                <a:ext cx="36313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8884D85-98DA-A727-5A06-854B27D5B3F5}"/>
              </a:ext>
            </a:extLst>
          </p:cNvPr>
          <p:cNvGrpSpPr/>
          <p:nvPr/>
        </p:nvGrpSpPr>
        <p:grpSpPr>
          <a:xfrm>
            <a:off x="4796668" y="1951859"/>
            <a:ext cx="4683240" cy="524520"/>
            <a:chOff x="4796668" y="1951859"/>
            <a:chExt cx="468324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5B1A9FD-321B-2D49-E327-589906840ACE}"/>
                    </a:ext>
                  </a:extLst>
                </p14:cNvPr>
                <p14:cNvContentPartPr/>
                <p14:nvPr/>
              </p14:nvContentPartPr>
              <p14:xfrm>
                <a:off x="4796668" y="2006579"/>
                <a:ext cx="1313280" cy="162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5B1A9FD-321B-2D49-E327-589906840A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4028" y="1943579"/>
                  <a:ext cx="1438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79135A-BCFA-233E-F39F-C127FEA6F835}"/>
                    </a:ext>
                  </a:extLst>
                </p14:cNvPr>
                <p14:cNvContentPartPr/>
                <p14:nvPr/>
              </p14:nvContentPartPr>
              <p14:xfrm>
                <a:off x="5146948" y="2013419"/>
                <a:ext cx="9468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79135A-BCFA-233E-F39F-C127FEA6F8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84308" y="1950779"/>
                  <a:ext cx="220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63EA86-EC3E-F2BB-7846-3B3099222A0C}"/>
                    </a:ext>
                  </a:extLst>
                </p14:cNvPr>
                <p14:cNvContentPartPr/>
                <p14:nvPr/>
              </p14:nvContentPartPr>
              <p14:xfrm>
                <a:off x="5301388" y="2013419"/>
                <a:ext cx="386640" cy="11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63EA86-EC3E-F2BB-7846-3B3099222A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38388" y="1950779"/>
                  <a:ext cx="512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66AFAC-7124-18F9-6340-67C7B78BFE61}"/>
                    </a:ext>
                  </a:extLst>
                </p14:cNvPr>
                <p14:cNvContentPartPr/>
                <p14:nvPr/>
              </p14:nvContentPartPr>
              <p14:xfrm>
                <a:off x="5403988" y="2157419"/>
                <a:ext cx="4075920" cy="155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66AFAC-7124-18F9-6340-67C7B78BFE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41348" y="2094419"/>
                  <a:ext cx="42015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CB319A-1028-8FBA-135D-4F7DDD5E1D5A}"/>
                    </a:ext>
                  </a:extLst>
                </p14:cNvPr>
                <p14:cNvContentPartPr/>
                <p14:nvPr/>
              </p14:nvContentPartPr>
              <p14:xfrm>
                <a:off x="4972708" y="1951859"/>
                <a:ext cx="2432160" cy="52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CB319A-1028-8FBA-135D-4F7DDD5E1D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09708" y="1888859"/>
                  <a:ext cx="2557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5354D46-4EB1-6A84-FDF8-81139DDD8FA4}"/>
                    </a:ext>
                  </a:extLst>
                </p14:cNvPr>
                <p14:cNvContentPartPr/>
                <p14:nvPr/>
              </p14:nvContentPartPr>
              <p14:xfrm>
                <a:off x="5239468" y="2338859"/>
                <a:ext cx="574200" cy="137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5354D46-4EB1-6A84-FDF8-81139DDD8F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76828" y="2275859"/>
                  <a:ext cx="699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D64FC15-B593-43D5-4565-E2C63647A732}"/>
                    </a:ext>
                  </a:extLst>
                </p14:cNvPr>
                <p14:cNvContentPartPr/>
                <p14:nvPr/>
              </p14:nvContentPartPr>
              <p14:xfrm>
                <a:off x="5712508" y="2248859"/>
                <a:ext cx="3531600" cy="185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D64FC15-B593-43D5-4565-E2C63647A7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49508" y="2186219"/>
                  <a:ext cx="3657240" cy="311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122" y="466844"/>
            <a:ext cx="5901571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4-Bit Multiplication Example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4122" y="1336834"/>
            <a:ext cx="134421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Let's multiply 2 (0010) by -3 (1101) using Booth's Algorithm.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4122" y="1799392"/>
            <a:ext cx="13442156" cy="5515332"/>
          </a:xfrm>
          <a:prstGeom prst="roundRect">
            <a:avLst>
              <a:gd name="adj" fmla="val 12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601742" y="1807012"/>
            <a:ext cx="13426916" cy="4904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6" name="Text 4"/>
          <p:cNvSpPr/>
          <p:nvPr/>
        </p:nvSpPr>
        <p:spPr>
          <a:xfrm>
            <a:off x="771882" y="1916430"/>
            <a:ext cx="167080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2789634" y="1916430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4803577" y="1916430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6880503" y="1896605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A(0000)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8894445" y="1890057"/>
            <a:ext cx="23383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Q(1101)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1516321" y="1889673"/>
            <a:ext cx="23421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GB" sz="1300" dirty="0">
                <a:solidFill>
                  <a:schemeClr val="bg1"/>
                </a:solidFill>
                <a:latin typeface="Merriweather" panose="00000500000000000000" pitchFamily="2" charset="0"/>
              </a:rPr>
              <a:t>Q₋₁</a:t>
            </a:r>
            <a:endParaRPr lang="en-US" sz="130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1742" y="2297430"/>
            <a:ext cx="13426916" cy="4904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771882" y="2406848"/>
            <a:ext cx="167080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2789634" y="2406848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4803577" y="2406848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= A - M (0010)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817519" y="2406848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1110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8831461" y="2406848"/>
            <a:ext cx="23383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1101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11516797" y="2406848"/>
            <a:ext cx="23421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601742" y="2787848"/>
            <a:ext cx="13426916" cy="762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8"/>
          <p:cNvSpPr/>
          <p:nvPr/>
        </p:nvSpPr>
        <p:spPr>
          <a:xfrm>
            <a:off x="771882" y="2897267"/>
            <a:ext cx="167080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2789634" y="2897267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4803577" y="2897267"/>
            <a:ext cx="166699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Arithmetic Right Shift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6817519" y="2897267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1111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8831461" y="2897267"/>
            <a:ext cx="23383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0110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11516797" y="2897267"/>
            <a:ext cx="23421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601742" y="3549848"/>
            <a:ext cx="13426916" cy="4904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771882" y="3659267"/>
            <a:ext cx="167080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2789634" y="3659267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01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4803577" y="3659267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= A + M (0010)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6817519" y="3659267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0001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8831461" y="3659267"/>
            <a:ext cx="23383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0110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11516797" y="3659267"/>
            <a:ext cx="23421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300" dirty="0"/>
          </a:p>
        </p:txBody>
      </p:sp>
      <p:sp>
        <p:nvSpPr>
          <p:cNvPr id="33" name="Shape 31"/>
          <p:cNvSpPr/>
          <p:nvPr/>
        </p:nvSpPr>
        <p:spPr>
          <a:xfrm>
            <a:off x="601742" y="4040267"/>
            <a:ext cx="13426916" cy="762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771882" y="4149685"/>
            <a:ext cx="167080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35" name="Text 33"/>
          <p:cNvSpPr/>
          <p:nvPr/>
        </p:nvSpPr>
        <p:spPr>
          <a:xfrm>
            <a:off x="2789634" y="4149685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4803577" y="4149685"/>
            <a:ext cx="166699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Arithmetic Right Shift</a:t>
            </a:r>
            <a:endParaRPr lang="en-US" sz="1300" dirty="0"/>
          </a:p>
        </p:txBody>
      </p:sp>
      <p:sp>
        <p:nvSpPr>
          <p:cNvPr id="37" name="Text 35"/>
          <p:cNvSpPr/>
          <p:nvPr/>
        </p:nvSpPr>
        <p:spPr>
          <a:xfrm>
            <a:off x="6817519" y="4149685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0000</a:t>
            </a:r>
            <a:endParaRPr lang="en-US" sz="1300" dirty="0"/>
          </a:p>
        </p:txBody>
      </p:sp>
      <p:sp>
        <p:nvSpPr>
          <p:cNvPr id="38" name="Text 36"/>
          <p:cNvSpPr/>
          <p:nvPr/>
        </p:nvSpPr>
        <p:spPr>
          <a:xfrm>
            <a:off x="8831461" y="4149685"/>
            <a:ext cx="23383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1011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11516797" y="4149685"/>
            <a:ext cx="23421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</a:t>
            </a:r>
            <a:endParaRPr lang="en-US" sz="1300" dirty="0"/>
          </a:p>
        </p:txBody>
      </p:sp>
      <p:sp>
        <p:nvSpPr>
          <p:cNvPr id="40" name="Shape 38"/>
          <p:cNvSpPr/>
          <p:nvPr/>
        </p:nvSpPr>
        <p:spPr>
          <a:xfrm>
            <a:off x="601742" y="4802267"/>
            <a:ext cx="13426916" cy="4904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1" name="Text 39"/>
          <p:cNvSpPr/>
          <p:nvPr/>
        </p:nvSpPr>
        <p:spPr>
          <a:xfrm>
            <a:off x="771882" y="4911685"/>
            <a:ext cx="167080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300" dirty="0"/>
          </a:p>
        </p:txBody>
      </p:sp>
      <p:sp>
        <p:nvSpPr>
          <p:cNvPr id="42" name="Text 40"/>
          <p:cNvSpPr/>
          <p:nvPr/>
        </p:nvSpPr>
        <p:spPr>
          <a:xfrm>
            <a:off x="2789634" y="4911685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</a:t>
            </a:r>
            <a:endParaRPr lang="en-US" sz="1300" dirty="0"/>
          </a:p>
        </p:txBody>
      </p:sp>
      <p:sp>
        <p:nvSpPr>
          <p:cNvPr id="43" name="Text 41"/>
          <p:cNvSpPr/>
          <p:nvPr/>
        </p:nvSpPr>
        <p:spPr>
          <a:xfrm>
            <a:off x="4803577" y="4911685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= A - M (0010)</a:t>
            </a:r>
            <a:endParaRPr lang="en-US" sz="1300" dirty="0"/>
          </a:p>
        </p:txBody>
      </p:sp>
      <p:sp>
        <p:nvSpPr>
          <p:cNvPr id="44" name="Text 42"/>
          <p:cNvSpPr/>
          <p:nvPr/>
        </p:nvSpPr>
        <p:spPr>
          <a:xfrm>
            <a:off x="6817519" y="4911685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1110</a:t>
            </a:r>
            <a:endParaRPr lang="en-US" sz="1300" dirty="0"/>
          </a:p>
        </p:txBody>
      </p:sp>
      <p:sp>
        <p:nvSpPr>
          <p:cNvPr id="45" name="Text 43"/>
          <p:cNvSpPr/>
          <p:nvPr/>
        </p:nvSpPr>
        <p:spPr>
          <a:xfrm>
            <a:off x="8831461" y="4911685"/>
            <a:ext cx="23383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1011</a:t>
            </a:r>
            <a:endParaRPr lang="en-US" sz="1300" dirty="0"/>
          </a:p>
        </p:txBody>
      </p:sp>
      <p:sp>
        <p:nvSpPr>
          <p:cNvPr id="46" name="Text 44"/>
          <p:cNvSpPr/>
          <p:nvPr/>
        </p:nvSpPr>
        <p:spPr>
          <a:xfrm>
            <a:off x="11516797" y="4911685"/>
            <a:ext cx="23421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</a:t>
            </a:r>
            <a:endParaRPr lang="en-US" sz="1300" dirty="0"/>
          </a:p>
        </p:txBody>
      </p:sp>
      <p:sp>
        <p:nvSpPr>
          <p:cNvPr id="47" name="Shape 45"/>
          <p:cNvSpPr/>
          <p:nvPr/>
        </p:nvSpPr>
        <p:spPr>
          <a:xfrm>
            <a:off x="601742" y="5292685"/>
            <a:ext cx="13426916" cy="762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Text 46"/>
          <p:cNvSpPr/>
          <p:nvPr/>
        </p:nvSpPr>
        <p:spPr>
          <a:xfrm>
            <a:off x="771882" y="5402104"/>
            <a:ext cx="167080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49" name="Text 47"/>
          <p:cNvSpPr/>
          <p:nvPr/>
        </p:nvSpPr>
        <p:spPr>
          <a:xfrm>
            <a:off x="2789634" y="5402104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50" name="Text 48"/>
          <p:cNvSpPr/>
          <p:nvPr/>
        </p:nvSpPr>
        <p:spPr>
          <a:xfrm>
            <a:off x="4803577" y="5402104"/>
            <a:ext cx="166699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Arithmetic Right Shift</a:t>
            </a:r>
            <a:endParaRPr lang="en-US" sz="1300" dirty="0"/>
          </a:p>
        </p:txBody>
      </p:sp>
      <p:sp>
        <p:nvSpPr>
          <p:cNvPr id="51" name="Text 49"/>
          <p:cNvSpPr/>
          <p:nvPr/>
        </p:nvSpPr>
        <p:spPr>
          <a:xfrm>
            <a:off x="6817519" y="5402104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1111</a:t>
            </a:r>
            <a:endParaRPr lang="en-US" sz="1300" dirty="0"/>
          </a:p>
        </p:txBody>
      </p:sp>
      <p:sp>
        <p:nvSpPr>
          <p:cNvPr id="52" name="Text 50"/>
          <p:cNvSpPr/>
          <p:nvPr/>
        </p:nvSpPr>
        <p:spPr>
          <a:xfrm>
            <a:off x="8831461" y="5402104"/>
            <a:ext cx="23383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0101</a:t>
            </a:r>
            <a:endParaRPr lang="en-US" sz="1300" dirty="0"/>
          </a:p>
        </p:txBody>
      </p:sp>
      <p:sp>
        <p:nvSpPr>
          <p:cNvPr id="53" name="Text 51"/>
          <p:cNvSpPr/>
          <p:nvPr/>
        </p:nvSpPr>
        <p:spPr>
          <a:xfrm>
            <a:off x="11516797" y="5402104"/>
            <a:ext cx="23421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300" dirty="0"/>
          </a:p>
        </p:txBody>
      </p:sp>
      <p:sp>
        <p:nvSpPr>
          <p:cNvPr id="54" name="Shape 52"/>
          <p:cNvSpPr/>
          <p:nvPr/>
        </p:nvSpPr>
        <p:spPr>
          <a:xfrm>
            <a:off x="601742" y="6054685"/>
            <a:ext cx="13426916" cy="4904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5" name="Text 53"/>
          <p:cNvSpPr/>
          <p:nvPr/>
        </p:nvSpPr>
        <p:spPr>
          <a:xfrm>
            <a:off x="771882" y="6164104"/>
            <a:ext cx="167080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300" dirty="0"/>
          </a:p>
        </p:txBody>
      </p:sp>
      <p:sp>
        <p:nvSpPr>
          <p:cNvPr id="56" name="Text 54"/>
          <p:cNvSpPr/>
          <p:nvPr/>
        </p:nvSpPr>
        <p:spPr>
          <a:xfrm>
            <a:off x="2789634" y="6164104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11</a:t>
            </a:r>
            <a:endParaRPr lang="en-US" sz="1300" dirty="0"/>
          </a:p>
        </p:txBody>
      </p:sp>
      <p:sp>
        <p:nvSpPr>
          <p:cNvPr id="57" name="Text 55"/>
          <p:cNvSpPr/>
          <p:nvPr/>
        </p:nvSpPr>
        <p:spPr>
          <a:xfrm>
            <a:off x="4803577" y="6164104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Operation</a:t>
            </a:r>
            <a:endParaRPr lang="en-US" sz="1300" dirty="0"/>
          </a:p>
        </p:txBody>
      </p:sp>
      <p:sp>
        <p:nvSpPr>
          <p:cNvPr id="58" name="Text 56"/>
          <p:cNvSpPr/>
          <p:nvPr/>
        </p:nvSpPr>
        <p:spPr>
          <a:xfrm>
            <a:off x="6817519" y="6164104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1111</a:t>
            </a:r>
            <a:endParaRPr lang="en-US" sz="1300" dirty="0"/>
          </a:p>
        </p:txBody>
      </p:sp>
      <p:sp>
        <p:nvSpPr>
          <p:cNvPr id="59" name="Text 57"/>
          <p:cNvSpPr/>
          <p:nvPr/>
        </p:nvSpPr>
        <p:spPr>
          <a:xfrm>
            <a:off x="8831461" y="6164104"/>
            <a:ext cx="23383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0101</a:t>
            </a:r>
            <a:endParaRPr lang="en-US" sz="1300" dirty="0"/>
          </a:p>
        </p:txBody>
      </p:sp>
      <p:sp>
        <p:nvSpPr>
          <p:cNvPr id="60" name="Text 58"/>
          <p:cNvSpPr/>
          <p:nvPr/>
        </p:nvSpPr>
        <p:spPr>
          <a:xfrm>
            <a:off x="11516797" y="6164104"/>
            <a:ext cx="23421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300" dirty="0"/>
          </a:p>
        </p:txBody>
      </p:sp>
      <p:sp>
        <p:nvSpPr>
          <p:cNvPr id="61" name="Shape 59"/>
          <p:cNvSpPr/>
          <p:nvPr/>
        </p:nvSpPr>
        <p:spPr>
          <a:xfrm>
            <a:off x="601742" y="6545104"/>
            <a:ext cx="13426916" cy="762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2" name="Text 60"/>
          <p:cNvSpPr/>
          <p:nvPr/>
        </p:nvSpPr>
        <p:spPr>
          <a:xfrm>
            <a:off x="771882" y="6654522"/>
            <a:ext cx="167080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63" name="Text 61"/>
          <p:cNvSpPr/>
          <p:nvPr/>
        </p:nvSpPr>
        <p:spPr>
          <a:xfrm>
            <a:off x="2789634" y="6654522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64" name="Text 62"/>
          <p:cNvSpPr/>
          <p:nvPr/>
        </p:nvSpPr>
        <p:spPr>
          <a:xfrm>
            <a:off x="4803577" y="6654522"/>
            <a:ext cx="166699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Arithmetic Right Shift</a:t>
            </a:r>
            <a:endParaRPr lang="en-US" sz="1300" dirty="0"/>
          </a:p>
        </p:txBody>
      </p:sp>
      <p:sp>
        <p:nvSpPr>
          <p:cNvPr id="65" name="Text 63"/>
          <p:cNvSpPr/>
          <p:nvPr/>
        </p:nvSpPr>
        <p:spPr>
          <a:xfrm>
            <a:off x="6817519" y="6654522"/>
            <a:ext cx="166699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1111</a:t>
            </a:r>
            <a:endParaRPr lang="en-US" sz="1300" dirty="0"/>
          </a:p>
        </p:txBody>
      </p:sp>
      <p:sp>
        <p:nvSpPr>
          <p:cNvPr id="66" name="Text 64"/>
          <p:cNvSpPr/>
          <p:nvPr/>
        </p:nvSpPr>
        <p:spPr>
          <a:xfrm>
            <a:off x="8831461" y="6654522"/>
            <a:ext cx="233838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1010</a:t>
            </a:r>
            <a:endParaRPr lang="en-US" sz="1300" dirty="0"/>
          </a:p>
        </p:txBody>
      </p:sp>
      <p:sp>
        <p:nvSpPr>
          <p:cNvPr id="67" name="Text 65"/>
          <p:cNvSpPr/>
          <p:nvPr/>
        </p:nvSpPr>
        <p:spPr>
          <a:xfrm>
            <a:off x="11516797" y="6654522"/>
            <a:ext cx="23421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300" dirty="0"/>
          </a:p>
        </p:txBody>
      </p:sp>
      <p:sp>
        <p:nvSpPr>
          <p:cNvPr id="68" name="Text 66"/>
          <p:cNvSpPr/>
          <p:nvPr/>
        </p:nvSpPr>
        <p:spPr>
          <a:xfrm>
            <a:off x="594122" y="7505700"/>
            <a:ext cx="134421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Final Result: 11111010 (which is -6 in 8-bit 2's complement).</a:t>
            </a:r>
            <a:endParaRPr lang="en-US" sz="13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D7F5EE-3CBA-761A-B1C8-EDE67BFB1A70}"/>
              </a:ext>
            </a:extLst>
          </p:cNvPr>
          <p:cNvSpPr txBox="1"/>
          <p:nvPr/>
        </p:nvSpPr>
        <p:spPr>
          <a:xfrm>
            <a:off x="2612826" y="1923960"/>
            <a:ext cx="7239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bg1"/>
                </a:solidFill>
                <a:latin typeface="Merriweather" panose="00000500000000000000" pitchFamily="2" charset="0"/>
              </a:rPr>
              <a:t>Q₀Q₋₁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28DA6D-A40D-258E-788C-CB7EF24F91EC}"/>
              </a:ext>
            </a:extLst>
          </p:cNvPr>
          <p:cNvSpPr txBox="1"/>
          <p:nvPr/>
        </p:nvSpPr>
        <p:spPr>
          <a:xfrm>
            <a:off x="4761250" y="1923960"/>
            <a:ext cx="114486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Merriweather" panose="00000500000000000000" pitchFamily="2" charset="0"/>
              </a:rPr>
              <a:t>Description</a:t>
            </a:r>
            <a:endParaRPr lang="en-GB" sz="130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2F87B-D3B9-4317-6319-9CF94F249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AC09344-7863-53DD-245D-3658FE74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31509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D1F2906-B77C-3C48-E26F-B4FC7F2F2B9D}"/>
              </a:ext>
            </a:extLst>
          </p:cNvPr>
          <p:cNvSpPr/>
          <p:nvPr/>
        </p:nvSpPr>
        <p:spPr>
          <a:xfrm>
            <a:off x="717709" y="1301889"/>
            <a:ext cx="8668822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GB" sz="4000" dirty="0">
                <a:solidFill>
                  <a:schemeClr val="bg1"/>
                </a:solidFill>
                <a:latin typeface="Merriweather" panose="00000500000000000000" pitchFamily="2" charset="0"/>
              </a:rPr>
              <a:t>C++ Program Output</a:t>
            </a:r>
            <a:endParaRPr lang="en-US" sz="400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29587041-1B7B-D097-A859-D7583CFA3E72}"/>
              </a:ext>
            </a:extLst>
          </p:cNvPr>
          <p:cNvSpPr/>
          <p:nvPr/>
        </p:nvSpPr>
        <p:spPr>
          <a:xfrm>
            <a:off x="4335694" y="1963044"/>
            <a:ext cx="6195317" cy="6132992"/>
          </a:xfrm>
          <a:prstGeom prst="roundRect">
            <a:avLst>
              <a:gd name="adj" fmla="val 684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37ED6D4-2208-D36C-C938-F294F420455F}"/>
              </a:ext>
            </a:extLst>
          </p:cNvPr>
          <p:cNvSpPr/>
          <p:nvPr/>
        </p:nvSpPr>
        <p:spPr>
          <a:xfrm>
            <a:off x="170391" y="1963044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151D721-069C-87DC-6D81-39341571CDC1}"/>
              </a:ext>
            </a:extLst>
          </p:cNvPr>
          <p:cNvSpPr/>
          <p:nvPr/>
        </p:nvSpPr>
        <p:spPr>
          <a:xfrm>
            <a:off x="1043583" y="4909185"/>
            <a:ext cx="593133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A827CB0A-1E11-604D-92EF-3F4CD255E890}"/>
              </a:ext>
            </a:extLst>
          </p:cNvPr>
          <p:cNvSpPr/>
          <p:nvPr/>
        </p:nvSpPr>
        <p:spPr>
          <a:xfrm>
            <a:off x="14337712" y="6122278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E072B02A-C1AF-4902-1DCD-39AB2C2897F8}"/>
              </a:ext>
            </a:extLst>
          </p:cNvPr>
          <p:cNvSpPr/>
          <p:nvPr/>
        </p:nvSpPr>
        <p:spPr>
          <a:xfrm>
            <a:off x="14338420" y="4042661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AC02429F-58A5-0017-B894-3914EC97CB71}"/>
              </a:ext>
            </a:extLst>
          </p:cNvPr>
          <p:cNvSpPr/>
          <p:nvPr/>
        </p:nvSpPr>
        <p:spPr>
          <a:xfrm>
            <a:off x="14322849" y="1963044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3F996C-8B3D-6E00-385E-3F3360673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09" y="2054831"/>
            <a:ext cx="5709823" cy="5909933"/>
          </a:xfrm>
          <a:prstGeom prst="rect">
            <a:avLst/>
          </a:prstGeom>
        </p:spPr>
      </p:pic>
      <p:sp>
        <p:nvSpPr>
          <p:cNvPr id="23" name="Shape 2">
            <a:extLst>
              <a:ext uri="{FF2B5EF4-FFF2-40B4-BE49-F238E27FC236}">
                <a16:creationId xmlns:a16="http://schemas.microsoft.com/office/drawing/2014/main" id="{57B28C59-C05E-903A-9F8D-99E82B712B7B}"/>
              </a:ext>
            </a:extLst>
          </p:cNvPr>
          <p:cNvSpPr/>
          <p:nvPr/>
        </p:nvSpPr>
        <p:spPr>
          <a:xfrm>
            <a:off x="170391" y="4042661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3EA00442-9936-11BA-AD25-D7E669F3811D}"/>
              </a:ext>
            </a:extLst>
          </p:cNvPr>
          <p:cNvSpPr/>
          <p:nvPr/>
        </p:nvSpPr>
        <p:spPr>
          <a:xfrm>
            <a:off x="170391" y="6122278"/>
            <a:ext cx="91440" cy="1603296"/>
          </a:xfrm>
          <a:prstGeom prst="roundRect">
            <a:avLst>
              <a:gd name="adj" fmla="val 9719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55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433</Words>
  <Application>Microsoft Office PowerPoint</Application>
  <PresentationFormat>Custom</PresentationFormat>
  <Paragraphs>102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Abul Quasem Alim Al Razi</dc:creator>
  <cp:lastModifiedBy>Babaji Babaji</cp:lastModifiedBy>
  <cp:revision>9</cp:revision>
  <dcterms:created xsi:type="dcterms:W3CDTF">2025-12-16T15:29:50Z</dcterms:created>
  <dcterms:modified xsi:type="dcterms:W3CDTF">2025-12-16T17:57:56Z</dcterms:modified>
</cp:coreProperties>
</file>